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8247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645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598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580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375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498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26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12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45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86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62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90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51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77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8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fearlessgaming9285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375" y="53400"/>
            <a:ext cx="1531625" cy="50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>
            <a:spLocks noGrp="1"/>
          </p:cNvSpPr>
          <p:nvPr>
            <p:ph type="ctrTitle"/>
          </p:nvPr>
        </p:nvSpPr>
        <p:spPr>
          <a:xfrm>
            <a:off x="91250" y="1505425"/>
            <a:ext cx="8020800" cy="35712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1425" bIns="91425" anchor="b" anchorCtr="0">
            <a:normAutofit fontScale="90000"/>
          </a:bodyPr>
          <a:lstStyle/>
          <a:p>
            <a:pPr marL="809999" lvl="0" indent="-80999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40739"/>
              <a:buNone/>
            </a:pPr>
            <a:r>
              <a:rPr lang="en-GB" sz="2400" dirty="0" err="1">
                <a:latin typeface="Lexend ExtraBold"/>
                <a:ea typeface="Lexend ExtraBold"/>
                <a:cs typeface="Lexend ExtraBold"/>
                <a:sym typeface="Lexend ExtraBold"/>
              </a:rPr>
              <a:t>Title:</a:t>
            </a:r>
            <a:r>
              <a:rPr lang="en-GB" sz="2400" dirty="0" err="1"/>
              <a:t>Groundnut</a:t>
            </a:r>
            <a:r>
              <a:rPr lang="en-GB" sz="2400" dirty="0"/>
              <a:t> Leaf Disease Classification using Deep Transfer Learning</a:t>
            </a:r>
            <a:endParaRPr sz="2400" dirty="0"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marL="719998" lvl="0" indent="-337185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mfortaa SemiBold"/>
              <a:buChar char="●"/>
            </a:pPr>
            <a:r>
              <a:rPr lang="en-GB" sz="1900" dirty="0" err="1">
                <a:latin typeface="Comfortaa SemiBold"/>
                <a:ea typeface="Comfortaa SemiBold"/>
                <a:cs typeface="Comfortaa SemiBold"/>
                <a:sym typeface="Comfortaa SemiBold"/>
              </a:rPr>
              <a:t>Subtitle:</a:t>
            </a:r>
            <a:r>
              <a:rPr lang="en-GB" sz="2000" dirty="0" err="1"/>
              <a:t>One</a:t>
            </a:r>
            <a:r>
              <a:rPr lang="en-GB" sz="2000" dirty="0"/>
              <a:t> step towards sustainable and precision agriculture</a:t>
            </a:r>
            <a:endParaRPr sz="1900" dirty="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719998" lvl="0" indent="-33718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 SemiBold"/>
              <a:buChar char="●"/>
            </a:pPr>
            <a:r>
              <a:rPr lang="en-GB" sz="1900" dirty="0">
                <a:latin typeface="Comfortaa SemiBold"/>
                <a:ea typeface="Comfortaa SemiBold"/>
                <a:cs typeface="Comfortaa SemiBold"/>
                <a:sym typeface="Comfortaa SemiBold"/>
              </a:rPr>
              <a:t>Presented by: J.A.R.V.I.S.</a:t>
            </a:r>
            <a:endParaRPr sz="1900" dirty="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719998" lvl="0" indent="-33718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 SemiBold"/>
              <a:buChar char="●"/>
            </a:pPr>
            <a:r>
              <a:rPr lang="en-GB" sz="1900" dirty="0">
                <a:latin typeface="Comfortaa SemiBold"/>
                <a:ea typeface="Comfortaa SemiBold"/>
                <a:cs typeface="Comfortaa SemiBold"/>
                <a:sym typeface="Comfortaa SemiBold"/>
              </a:rPr>
              <a:t>Group Members:  </a:t>
            </a:r>
            <a:endParaRPr sz="1900" dirty="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3329999" lvl="3" indent="-33718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fortaa SemiBold"/>
              <a:buAutoNum type="arabicPeriod"/>
            </a:pPr>
            <a:r>
              <a:rPr lang="en-GB" sz="1900" u="sng" dirty="0" err="1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Jagabandhu</a:t>
            </a:r>
            <a:r>
              <a:rPr lang="en-GB" sz="1900" u="sng" dirty="0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</a:t>
            </a:r>
            <a:r>
              <a:rPr lang="en-GB" sz="1900" u="sng" dirty="0" err="1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Kundu</a:t>
            </a:r>
            <a:r>
              <a:rPr lang="en-GB" sz="1900" u="sng" dirty="0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</a:t>
            </a:r>
            <a:endParaRPr sz="1900" u="sng" dirty="0">
              <a:solidFill>
                <a:srgbClr val="0000FF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3329999" lvl="3" indent="-33718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fortaa SemiBold"/>
              <a:buAutoNum type="arabicPeriod"/>
            </a:pPr>
            <a:r>
              <a:rPr lang="en-GB" sz="1900" u="sng" dirty="0" err="1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Satyajit</a:t>
            </a:r>
            <a:r>
              <a:rPr lang="en-GB" sz="1900" u="sng" dirty="0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-GB" sz="1900" u="sng" dirty="0" err="1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Bhunia</a:t>
            </a:r>
            <a:endParaRPr sz="1900" u="sng" dirty="0">
              <a:solidFill>
                <a:srgbClr val="0000FF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3329999" lvl="3" indent="-33718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fortaa SemiBold"/>
              <a:buAutoNum type="arabicPeriod"/>
            </a:pPr>
            <a:r>
              <a:rPr lang="en-GB" sz="1900" u="sng" dirty="0" err="1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Pritam</a:t>
            </a:r>
            <a:r>
              <a:rPr lang="en-GB" sz="1900" u="sng" dirty="0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Bhattacharya</a:t>
            </a:r>
            <a:endParaRPr sz="1900" u="sng" dirty="0">
              <a:solidFill>
                <a:srgbClr val="0000FF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3329999" lvl="3" indent="-33718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fortaa SemiBold"/>
              <a:buAutoNum type="arabicPeriod"/>
            </a:pPr>
            <a:r>
              <a:rPr lang="en-GB" sz="1900" u="sng" dirty="0" err="1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Harekrishna</a:t>
            </a:r>
            <a:r>
              <a:rPr lang="en-GB" sz="1900" u="sng" dirty="0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</a:t>
            </a:r>
            <a:r>
              <a:rPr lang="en-GB" sz="1900" u="sng" dirty="0" err="1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Maity</a:t>
            </a:r>
            <a:endParaRPr sz="1900" u="sng" dirty="0">
              <a:solidFill>
                <a:srgbClr val="0000FF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3329999" lvl="3" indent="-33718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fortaa SemiBold"/>
              <a:buAutoNum type="arabicPeriod"/>
            </a:pPr>
            <a:r>
              <a:rPr lang="en-GB" sz="1900" u="sng" dirty="0" err="1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Daraknath</a:t>
            </a:r>
            <a:r>
              <a:rPr lang="en-GB" sz="1900" u="sng" dirty="0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</a:t>
            </a:r>
            <a:r>
              <a:rPr lang="en-GB" sz="1900" u="sng" dirty="0" err="1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Mahata</a:t>
            </a:r>
            <a:endParaRPr sz="1900" u="sng" dirty="0">
              <a:solidFill>
                <a:srgbClr val="0000FF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719998" lvl="0" indent="-33718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 SemiBold"/>
              <a:buChar char="●"/>
            </a:pPr>
            <a:r>
              <a:rPr lang="en-GB" sz="1900" dirty="0" err="1">
                <a:latin typeface="Comfortaa SemiBold"/>
                <a:ea typeface="Comfortaa SemiBold"/>
                <a:cs typeface="Comfortaa SemiBold"/>
                <a:sym typeface="Comfortaa SemiBold"/>
              </a:rPr>
              <a:t>College:Midnapore</a:t>
            </a:r>
            <a:r>
              <a:rPr lang="en-GB" sz="1900" dirty="0">
                <a:latin typeface="Comfortaa SemiBold"/>
                <a:ea typeface="Comfortaa SemiBold"/>
                <a:cs typeface="Comfortaa SemiBold"/>
                <a:sym typeface="Comfortaa SemiBold"/>
              </a:rPr>
              <a:t> City College</a:t>
            </a:r>
            <a:endParaRPr sz="1900" dirty="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400338" y="-15977"/>
            <a:ext cx="6231000" cy="623454"/>
          </a:xfrm>
          <a:prstGeom prst="rect">
            <a:avLst/>
          </a:prstGeom>
          <a:noFill/>
          <a:ln w="38100" cap="flat" cmpd="sng">
            <a:solidFill>
              <a:srgbClr val="1D68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500" b="1" i="0" u="none" strike="noStrike" cap="none" smtClean="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    -:IBM </a:t>
            </a:r>
            <a:r>
              <a:rPr lang="en-GB" sz="2500" b="1" i="0" u="none" strike="noStrike" cap="none" dirty="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AI-ML </a:t>
            </a:r>
            <a:r>
              <a:rPr lang="en-GB" sz="25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Internship </a:t>
            </a:r>
            <a:r>
              <a:rPr lang="en-GB" sz="2500" b="1" i="0" u="none" strike="noStrike" cap="none" smtClean="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Project:-</a:t>
            </a:r>
            <a:endParaRPr sz="2500" b="1" i="0" u="none" strike="noStrike" cap="none" dirty="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3513" y="295750"/>
            <a:ext cx="2140475" cy="7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8025" y="0"/>
            <a:ext cx="2275975" cy="3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E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204825" y="151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>
                <a:latin typeface="Lexend"/>
                <a:ea typeface="Lexend"/>
                <a:cs typeface="Lexend"/>
                <a:sym typeface="Lexend"/>
              </a:rPr>
              <a:t>Why It Will Work: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204788" y="863600"/>
            <a:ext cx="852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Images from Fields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 Learning = Better Accuracy with Less Data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Deployed Interface = Easy Access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 Trained for Local Groundnut Conditions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2" descr="What is Deep Learning? | Cybia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5303" y="-1"/>
            <a:ext cx="2698078" cy="317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204825" y="120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>
                <a:latin typeface="Lexend"/>
                <a:ea typeface="Lexend"/>
                <a:cs typeface="Lexend"/>
                <a:sym typeface="Lexend"/>
              </a:rPr>
              <a:t>Results or Outcome: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204825" y="764475"/>
            <a:ext cx="27957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820" b="1">
                <a:latin typeface="Comfortaa"/>
                <a:ea typeface="Comfortaa"/>
                <a:cs typeface="Comfortaa"/>
                <a:sym typeface="Comfortaa"/>
              </a:rPr>
              <a:t>Confusion Matrix:</a:t>
            </a:r>
            <a:endParaRPr sz="182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1" y="1179750"/>
            <a:ext cx="6883400" cy="37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156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 b="1">
                <a:latin typeface="Comfortaa"/>
                <a:ea typeface="Comfortaa"/>
                <a:cs typeface="Comfortaa"/>
                <a:sym typeface="Comfortaa"/>
              </a:rPr>
              <a:t>Deployed Model:</a:t>
            </a:r>
            <a:endParaRPr sz="202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63" y="800100"/>
            <a:ext cx="3744588" cy="39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3183" y="800100"/>
            <a:ext cx="3654217" cy="399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163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>
                <a:latin typeface="Lexend"/>
                <a:ea typeface="Lexend"/>
                <a:cs typeface="Lexend"/>
                <a:sym typeface="Lexend"/>
              </a:rPr>
              <a:t>Prediction Result of Model: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t="2066"/>
          <a:stretch/>
        </p:blipFill>
        <p:spPr>
          <a:xfrm>
            <a:off x="1333500" y="1250950"/>
            <a:ext cx="6272636" cy="34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8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 descr="AI and the Future of 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5350" y="0"/>
            <a:ext cx="44386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146950" y="13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>
                <a:latin typeface="Lexend"/>
                <a:ea typeface="Lexend"/>
                <a:cs typeface="Lexend"/>
                <a:sym typeface="Lexend"/>
              </a:rPr>
              <a:t>Conclusion: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146950" y="817300"/>
            <a:ext cx="4662600" cy="4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highlight>
                  <a:srgbClr val="F7F3E8"/>
                </a:highlight>
                <a:latin typeface="Comfortaa"/>
                <a:ea typeface="Comfortaa"/>
                <a:cs typeface="Comfortaa"/>
                <a:sym typeface="Comfortaa"/>
              </a:rPr>
              <a:t>Summary:</a:t>
            </a:r>
            <a:endParaRPr/>
          </a:p>
          <a:p>
            <a:pPr marL="45720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highlight>
                  <a:srgbClr val="F7F3E8"/>
                </a:highlight>
                <a:latin typeface="Arial"/>
                <a:ea typeface="Arial"/>
                <a:cs typeface="Arial"/>
                <a:sym typeface="Arial"/>
              </a:rPr>
              <a:t>Successfully built and evaluated a deep learning model for groundnut leaf disease classification.</a:t>
            </a:r>
            <a:endParaRPr/>
          </a:p>
          <a:p>
            <a:pPr marL="45720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highlight>
                  <a:srgbClr val="F7F3E8"/>
                </a:highlight>
                <a:latin typeface="Arial"/>
                <a:ea typeface="Arial"/>
                <a:cs typeface="Arial"/>
                <a:sym typeface="Arial"/>
              </a:rPr>
              <a:t>Demonstrated its practical applicability for precision agriculture.</a:t>
            </a:r>
            <a:endParaRPr/>
          </a:p>
          <a:p>
            <a:pPr marL="45720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highlight>
                  <a:srgbClr val="F7F3E8"/>
                </a:highlight>
                <a:latin typeface="Arial"/>
                <a:ea typeface="Arial"/>
                <a:cs typeface="Arial"/>
                <a:sym typeface="Arial"/>
              </a:rPr>
              <a:t>Supports farmers with AI-driven disease diagnostics.</a:t>
            </a:r>
            <a:endParaRPr sz="1600" b="1">
              <a:solidFill>
                <a:schemeClr val="dk1"/>
              </a:solidFill>
              <a:highlight>
                <a:srgbClr val="F7F3E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highlight>
                  <a:srgbClr val="F7F3E8"/>
                </a:highlight>
                <a:latin typeface="Comfortaa"/>
                <a:ea typeface="Comfortaa"/>
                <a:cs typeface="Comfortaa"/>
                <a:sym typeface="Comfortaa"/>
              </a:rPr>
              <a:t>Future Work:</a:t>
            </a:r>
            <a:endParaRPr sz="1600" b="1">
              <a:solidFill>
                <a:schemeClr val="dk1"/>
              </a:solidFill>
              <a:highlight>
                <a:srgbClr val="F7F3E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>
                <a:solidFill>
                  <a:schemeClr val="dk1"/>
                </a:solidFill>
                <a:highlight>
                  <a:srgbClr val="F7F3E8"/>
                </a:highlight>
                <a:latin typeface="Arial"/>
                <a:ea typeface="Arial"/>
                <a:cs typeface="Arial"/>
                <a:sym typeface="Arial"/>
              </a:rPr>
              <a:t>Add more diseases and region-specific images.</a:t>
            </a:r>
            <a:endParaRPr/>
          </a:p>
          <a:p>
            <a:pPr marL="45720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>
                <a:solidFill>
                  <a:schemeClr val="dk1"/>
                </a:solidFill>
                <a:highlight>
                  <a:srgbClr val="F7F3E8"/>
                </a:highlight>
                <a:latin typeface="Arial"/>
                <a:ea typeface="Arial"/>
                <a:cs typeface="Arial"/>
                <a:sym typeface="Arial"/>
              </a:rPr>
              <a:t>Improve model robustness under various lighting/background conditions.</a:t>
            </a:r>
            <a:endParaRPr/>
          </a:p>
          <a:p>
            <a:pPr marL="45720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>
                <a:solidFill>
                  <a:schemeClr val="dk1"/>
                </a:solidFill>
                <a:highlight>
                  <a:srgbClr val="F7F3E8"/>
                </a:highlight>
                <a:latin typeface="Arial"/>
                <a:ea typeface="Arial"/>
                <a:cs typeface="Arial"/>
                <a:sym typeface="Arial"/>
              </a:rPr>
              <a:t>Multilingual farmer interface.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highlight>
                <a:srgbClr val="F7F3E8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98050"/>
            <a:ext cx="24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>
                <a:latin typeface="Lexend"/>
                <a:ea typeface="Lexend"/>
                <a:cs typeface="Lexend"/>
                <a:sym typeface="Lexend"/>
              </a:rPr>
              <a:t>Introduction: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08669" y="957450"/>
            <a:ext cx="85644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highlight>
                  <a:schemeClr val="lt1"/>
                </a:highlight>
              </a:rPr>
              <a:t>Groundnut Farming in India:</a:t>
            </a:r>
            <a:endParaRPr sz="1916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 SemiBold"/>
              <a:buChar char="●"/>
            </a:pPr>
            <a:r>
              <a:rPr lang="en-GB" sz="1600">
                <a:highlight>
                  <a:schemeClr val="lt1"/>
                </a:highlight>
              </a:rPr>
              <a:t>A vital oilseed crop for millions of farmers.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highlight>
                  <a:schemeClr val="lt1"/>
                </a:highlight>
              </a:rPr>
              <a:t>Challenges Faced</a:t>
            </a:r>
            <a:r>
              <a:rPr lang="en-GB" sz="1916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1916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 SemiBold"/>
              <a:buChar char="●"/>
            </a:pPr>
            <a:r>
              <a:rPr lang="en-GB" sz="1600">
                <a:highlight>
                  <a:schemeClr val="lt1"/>
                </a:highlight>
              </a:rPr>
              <a:t>Leaf diseases reduce productivity &amp; quality.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highlight>
                  <a:schemeClr val="lt1"/>
                </a:highlight>
              </a:rPr>
              <a:t>Role of Deep Learning:</a:t>
            </a:r>
            <a:endParaRPr sz="1916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 SemiBold"/>
              <a:buChar char="●"/>
            </a:pPr>
            <a:r>
              <a:rPr lang="en-GB" sz="1600">
                <a:highlight>
                  <a:schemeClr val="lt1"/>
                </a:highlight>
              </a:rPr>
              <a:t>Enables early and accurate identification of diseases using leaf images.</a:t>
            </a:r>
            <a:endParaRPr/>
          </a:p>
          <a:p>
            <a:pPr marL="12065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solidFill>
                <a:schemeClr val="dk1"/>
              </a:solidFill>
              <a:highlight>
                <a:schemeClr val="lt1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4B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9731" y="1761423"/>
            <a:ext cx="5284270" cy="338207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94150" y="136400"/>
            <a:ext cx="358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>
                <a:latin typeface="Lexend"/>
                <a:ea typeface="Lexend"/>
                <a:cs typeface="Lexend"/>
                <a:sym typeface="Lexend"/>
              </a:rPr>
              <a:t>Problem Statement: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94150" y="900150"/>
            <a:ext cx="78003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b="1" u="sng">
                <a:solidFill>
                  <a:schemeClr val="dk1"/>
                </a:solidFill>
                <a:highlight>
                  <a:srgbClr val="68B4B0"/>
                </a:highlight>
                <a:latin typeface="Comfortaa"/>
                <a:ea typeface="Comfortaa"/>
                <a:cs typeface="Comfortaa"/>
                <a:sym typeface="Comfortaa"/>
              </a:rPr>
              <a:t>Objective:</a:t>
            </a:r>
            <a:endParaRPr b="1" u="sng">
              <a:solidFill>
                <a:schemeClr val="dk1"/>
              </a:solidFill>
              <a:highlight>
                <a:srgbClr val="68B4B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>
                <a:highlight>
                  <a:srgbClr val="68B4B0"/>
                </a:highlight>
              </a:rPr>
              <a:t>Develop a deep transfer learning model for classifying groundnut leaf diseases from images.</a:t>
            </a:r>
            <a:endParaRPr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b="1" u="sng">
                <a:solidFill>
                  <a:schemeClr val="dk1"/>
                </a:solidFill>
                <a:highlight>
                  <a:srgbClr val="68B4B0"/>
                </a:highlight>
                <a:latin typeface="Comfortaa"/>
                <a:ea typeface="Comfortaa"/>
                <a:cs typeface="Comfortaa"/>
                <a:sym typeface="Comfortaa"/>
              </a:rPr>
              <a:t>Specific Goals</a:t>
            </a:r>
            <a:r>
              <a:rPr lang="en-GB" sz="1700">
                <a:solidFill>
                  <a:schemeClr val="dk1"/>
                </a:solidFill>
                <a:highlight>
                  <a:srgbClr val="68B4B0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:</a:t>
            </a:r>
            <a:endParaRPr sz="1700">
              <a:solidFill>
                <a:schemeClr val="dk1"/>
              </a:solidFill>
              <a:highlight>
                <a:srgbClr val="68B4B0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400">
                <a:highlight>
                  <a:srgbClr val="68B4B0"/>
                </a:highlight>
              </a:rPr>
              <a:t>Image collection and labeling.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400">
                <a:highlight>
                  <a:srgbClr val="68B4B0"/>
                </a:highlight>
              </a:rPr>
              <a:t>Data preprocessing and augmentation.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400">
                <a:highlight>
                  <a:srgbClr val="68B4B0"/>
                </a:highlight>
              </a:rPr>
              <a:t>Model selection and training.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400">
                <a:highlight>
                  <a:srgbClr val="68B4B0"/>
                </a:highlight>
              </a:rPr>
              <a:t>Performance evaluation.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400">
                <a:highlight>
                  <a:srgbClr val="68B4B0"/>
                </a:highlight>
              </a:rPr>
              <a:t>Deployment and usage by farmers.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925" y="0"/>
            <a:ext cx="380907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2413000" y="0"/>
            <a:ext cx="2413000" cy="51435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35450" y="253975"/>
            <a:ext cx="561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>
                <a:latin typeface="Lexend"/>
                <a:ea typeface="Lexend"/>
                <a:cs typeface="Lexend"/>
                <a:sym typeface="Lexend"/>
              </a:rPr>
              <a:t>Sustainable Development Goal: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35450" y="1034900"/>
            <a:ext cx="5258100" cy="3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None/>
            </a:pPr>
            <a:r>
              <a:rPr lang="en-GB">
                <a:solidFill>
                  <a:schemeClr val="dk1"/>
                </a:solidFill>
                <a:highlight>
                  <a:srgbClr val="D3C3AA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Goal Chosen:</a:t>
            </a:r>
            <a:r>
              <a:rPr lang="en-GB">
                <a:highlight>
                  <a:srgbClr val="D3C3AA"/>
                </a:highlight>
              </a:rPr>
              <a:t>Goal 2 – Zero Hunger &amp; Goal 12 – Responsible Consumption and Production</a:t>
            </a:r>
            <a:endParaRPr>
              <a:solidFill>
                <a:schemeClr val="dk1"/>
              </a:solidFill>
              <a:highlight>
                <a:srgbClr val="D3C3AA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 SemiBold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D3C3AA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Problem Statement:</a:t>
            </a:r>
            <a:endParaRPr>
              <a:solidFill>
                <a:schemeClr val="dk1"/>
              </a:solidFill>
              <a:highlight>
                <a:srgbClr val="D3C3AA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 SemiBold"/>
              <a:buChar char="○"/>
            </a:pPr>
            <a:r>
              <a:rPr lang="en-GB" sz="1800">
                <a:highlight>
                  <a:srgbClr val="D3C3AA"/>
                </a:highlight>
              </a:rPr>
              <a:t>Crop loss due to late disease identification.</a:t>
            </a:r>
            <a:endParaRPr sz="1800">
              <a:solidFill>
                <a:schemeClr val="dk1"/>
              </a:solidFill>
              <a:highlight>
                <a:srgbClr val="D3C3AA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35450" y="2685826"/>
            <a:ext cx="5258100" cy="19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 SemiBold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D3C3AA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Rationale:</a:t>
            </a:r>
            <a:endParaRPr>
              <a:solidFill>
                <a:schemeClr val="dk1"/>
              </a:solidFill>
              <a:highlight>
                <a:srgbClr val="D3C3AA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 SemiBold"/>
              <a:buChar char="○"/>
            </a:pPr>
            <a:r>
              <a:rPr lang="en-GB" sz="1800">
                <a:highlight>
                  <a:srgbClr val="D3C3AA"/>
                </a:highlight>
              </a:rPr>
              <a:t>Supports food security and sustainable agricultural practices by reducing pesticide overuse and enabling timely interventions.</a:t>
            </a:r>
            <a:endParaRPr sz="1800">
              <a:solidFill>
                <a:schemeClr val="dk1"/>
              </a:solidFill>
              <a:highlight>
                <a:srgbClr val="D3C3AA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6610" y="0"/>
            <a:ext cx="46107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8533" y="767900"/>
            <a:ext cx="3625467" cy="408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6669" y="0"/>
            <a:ext cx="9239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20650" y="195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>
                <a:latin typeface="Lexend"/>
                <a:ea typeface="Lexend"/>
                <a:cs typeface="Lexend"/>
                <a:sym typeface="Lexend"/>
              </a:rPr>
              <a:t>Dataset Collection and</a:t>
            </a:r>
            <a:br>
              <a:rPr lang="en-GB" b="1">
                <a:latin typeface="Lexend"/>
                <a:ea typeface="Lexend"/>
                <a:cs typeface="Lexend"/>
                <a:sym typeface="Lexend"/>
              </a:rPr>
            </a:br>
            <a:r>
              <a:rPr lang="en-GB" b="1">
                <a:latin typeface="Lexend"/>
                <a:ea typeface="Lexend"/>
                <a:cs typeface="Lexend"/>
                <a:sym typeface="Lexend"/>
              </a:rPr>
              <a:t>Preprocessing: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247550" y="2199375"/>
            <a:ext cx="5904600" cy="16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-GB" sz="1400" b="1">
                <a:solidFill>
                  <a:schemeClr val="dk1"/>
                </a:solidFill>
                <a:highlight>
                  <a:srgbClr val="ADC2BB"/>
                </a:highlight>
              </a:rPr>
              <a:t>Dataset Size</a:t>
            </a:r>
            <a:r>
              <a:rPr lang="en-GB" sz="1400">
                <a:solidFill>
                  <a:schemeClr val="dk1"/>
                </a:solidFill>
                <a:highlight>
                  <a:srgbClr val="ADC2BB"/>
                </a:highlight>
              </a:rPr>
              <a:t>: </a:t>
            </a:r>
            <a:r>
              <a:rPr lang="en-GB" sz="1400">
                <a:solidFill>
                  <a:schemeClr val="dk1"/>
                </a:solidFill>
              </a:rPr>
              <a:t>6000+ annotated groundnut leaf images.</a:t>
            </a:r>
            <a:endParaRPr sz="1300">
              <a:solidFill>
                <a:schemeClr val="dk1"/>
              </a:solidFill>
              <a:highlight>
                <a:srgbClr val="ADC2BB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-GB" sz="1400" b="1">
                <a:solidFill>
                  <a:schemeClr val="dk1"/>
                </a:solidFill>
              </a:rPr>
              <a:t>Classes:</a:t>
            </a:r>
            <a:r>
              <a:rPr lang="en-GB" sz="1400">
                <a:solidFill>
                  <a:schemeClr val="dk1"/>
                </a:solidFill>
              </a:rPr>
              <a:t> Healthy, Rust, Early and Leaf Spot, Alternaria leaf spot and Rosette.</a:t>
            </a:r>
            <a:endParaRPr sz="1300">
              <a:solidFill>
                <a:schemeClr val="dk1"/>
              </a:solidFill>
              <a:highlight>
                <a:srgbClr val="ADC2BB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endParaRPr sz="1300">
              <a:solidFill>
                <a:schemeClr val="dk1"/>
              </a:solidFill>
              <a:highlight>
                <a:srgbClr val="ADC2BB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ADC2BB"/>
                </a:highlight>
              </a:rPr>
              <a:t>Preprocessing Techniques:</a:t>
            </a:r>
            <a:endParaRPr sz="1300">
              <a:solidFill>
                <a:schemeClr val="dk1"/>
              </a:solidFill>
              <a:highlight>
                <a:srgbClr val="ADC2BB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SemiBold"/>
              <a:buChar char="●"/>
            </a:pPr>
            <a:r>
              <a:rPr lang="en-GB" sz="1400">
                <a:solidFill>
                  <a:schemeClr val="dk1"/>
                </a:solidFill>
              </a:rPr>
              <a:t>Resizing, normalization.</a:t>
            </a:r>
            <a:endParaRPr sz="1300">
              <a:solidFill>
                <a:schemeClr val="dk1"/>
              </a:solidFill>
              <a:highlight>
                <a:srgbClr val="ADC2BB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SemiBold"/>
              <a:buChar char="●"/>
            </a:pPr>
            <a:r>
              <a:rPr lang="en-GB" sz="1400">
                <a:solidFill>
                  <a:schemeClr val="dk1"/>
                </a:solidFill>
                <a:highlight>
                  <a:srgbClr val="ADC2BB"/>
                </a:highlight>
              </a:rPr>
              <a:t>Data augmentation: Rotation, zoom, flip.</a:t>
            </a:r>
            <a:endParaRPr sz="1300">
              <a:solidFill>
                <a:schemeClr val="dk1"/>
              </a:solidFill>
              <a:highlight>
                <a:srgbClr val="ADC2BB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1300">
              <a:highlight>
                <a:schemeClr val="lt1"/>
              </a:highlight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5650" y="195200"/>
            <a:ext cx="33083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DC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 descr="Deep transfer learning for military object recognition under small training  set condition | Neural Computing and Applic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0" y="2244225"/>
            <a:ext cx="5689600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271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Deep Transfer Learning Model</a:t>
            </a:r>
            <a:r>
              <a:rPr lang="en-GB" b="1"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65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C2CDC0"/>
                </a:highlight>
              </a:rPr>
              <a:t>Model Used: </a:t>
            </a:r>
            <a:r>
              <a:rPr lang="en-GB" sz="1400">
                <a:solidFill>
                  <a:schemeClr val="dk1"/>
                </a:solidFill>
              </a:rPr>
              <a:t>ResNet50, ResNet152V2, Xception, DenseNet201, DenseNet121 and Inception V3.</a:t>
            </a:r>
            <a:endParaRPr sz="1399">
              <a:solidFill>
                <a:schemeClr val="dk1"/>
              </a:solidFill>
              <a:highlight>
                <a:srgbClr val="C2CDC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991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81"/>
              <a:buFont typeface="Comfortaa SemiBold"/>
              <a:buChar char="●"/>
            </a:pPr>
            <a:r>
              <a:rPr lang="en-GB" sz="1400">
                <a:solidFill>
                  <a:schemeClr val="dk1"/>
                </a:solidFill>
                <a:highlight>
                  <a:srgbClr val="C2CDC0"/>
                </a:highlight>
              </a:rPr>
              <a:t>Why Transfer Learning?</a:t>
            </a:r>
            <a:endParaRPr sz="1280">
              <a:solidFill>
                <a:schemeClr val="dk1"/>
              </a:solidFill>
              <a:highlight>
                <a:srgbClr val="C2CDC0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lvl="1" indent="-3099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1"/>
              <a:buFont typeface="Comfortaa SemiBold"/>
              <a:buChar char="○"/>
            </a:pPr>
            <a:r>
              <a:rPr lang="en-GB" sz="1200">
                <a:solidFill>
                  <a:schemeClr val="dk1"/>
                </a:solidFill>
                <a:highlight>
                  <a:srgbClr val="C2CDC0"/>
                </a:highlight>
              </a:rPr>
              <a:t>Leverages pre-trained models for faster convergence and higher accuracy on small datasets.</a:t>
            </a:r>
            <a:endParaRPr sz="1280">
              <a:solidFill>
                <a:schemeClr val="dk1"/>
              </a:solidFill>
              <a:highlight>
                <a:srgbClr val="C2CDC0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lvl="1" indent="-22857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1"/>
              <a:buFont typeface="Comfortaa SemiBold"/>
              <a:buNone/>
            </a:pPr>
            <a:endParaRPr sz="1280">
              <a:solidFill>
                <a:schemeClr val="dk1"/>
              </a:solidFill>
              <a:highlight>
                <a:srgbClr val="C2CDC0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sz="1400">
                <a:solidFill>
                  <a:schemeClr val="dk1"/>
                </a:solidFill>
                <a:highlight>
                  <a:srgbClr val="C2CDC0"/>
                </a:highlight>
              </a:rPr>
              <a:t>Training Details:</a:t>
            </a:r>
            <a:endParaRPr sz="1399" b="1">
              <a:solidFill>
                <a:schemeClr val="dk1"/>
              </a:solidFill>
              <a:highlight>
                <a:srgbClr val="C2CDC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991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81"/>
              <a:buFont typeface="Comfortaa SemiBold"/>
              <a:buChar char="●"/>
            </a:pPr>
            <a:r>
              <a:rPr lang="en-GB" sz="1400">
                <a:solidFill>
                  <a:schemeClr val="dk1"/>
                </a:solidFill>
                <a:highlight>
                  <a:srgbClr val="C2CDC0"/>
                </a:highlight>
              </a:rPr>
              <a:t>Optimizer: Adam</a:t>
            </a:r>
            <a:endParaRPr sz="1280">
              <a:solidFill>
                <a:schemeClr val="dk1"/>
              </a:solidFill>
              <a:highlight>
                <a:srgbClr val="C2CDC0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lvl="0" indent="-3099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1"/>
              <a:buFont typeface="Comfortaa SemiBold"/>
              <a:buChar char="●"/>
            </a:pPr>
            <a:r>
              <a:rPr lang="en-GB" sz="1400">
                <a:solidFill>
                  <a:schemeClr val="dk1"/>
                </a:solidFill>
                <a:highlight>
                  <a:srgbClr val="C2CDC0"/>
                </a:highlight>
              </a:rPr>
              <a:t>Loss: Categorical Crossentropy</a:t>
            </a:r>
            <a:r>
              <a:rPr lang="en-GB" sz="1280">
                <a:solidFill>
                  <a:schemeClr val="dk1"/>
                </a:solidFill>
                <a:highlight>
                  <a:srgbClr val="C2CDC0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.</a:t>
            </a:r>
            <a:endParaRPr/>
          </a:p>
          <a:p>
            <a:pPr marL="457200" lvl="0" indent="-3099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1"/>
              <a:buFont typeface="Comfortaa SemiBold"/>
              <a:buChar char="●"/>
            </a:pPr>
            <a:r>
              <a:rPr lang="en-GB" sz="1400">
                <a:solidFill>
                  <a:schemeClr val="dk1"/>
                </a:solidFill>
                <a:highlight>
                  <a:srgbClr val="C2CDC0"/>
                </a:highlight>
              </a:rPr>
              <a:t>Epochs: 100</a:t>
            </a:r>
            <a:endParaRPr/>
          </a:p>
          <a:p>
            <a:pPr marL="457200" lvl="0" indent="-3099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1"/>
              <a:buFont typeface="Comfortaa SemiBold"/>
              <a:buChar char="●"/>
            </a:pPr>
            <a:r>
              <a:rPr lang="en-GB" sz="1280">
                <a:solidFill>
                  <a:schemeClr val="dk1"/>
                </a:solidFill>
                <a:highlight>
                  <a:srgbClr val="C2CDC0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Validati</a:t>
            </a:r>
            <a:r>
              <a:rPr lang="en-GB" sz="1400">
                <a:solidFill>
                  <a:schemeClr val="dk1"/>
                </a:solidFill>
                <a:highlight>
                  <a:srgbClr val="C2CDC0"/>
                </a:highlight>
              </a:rPr>
              <a:t>on Split: 10%</a:t>
            </a:r>
            <a:endParaRPr sz="1280">
              <a:solidFill>
                <a:schemeClr val="dk1"/>
              </a:solidFill>
              <a:highlight>
                <a:srgbClr val="C2CDC0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endParaRPr sz="1190">
              <a:highlight>
                <a:srgbClr val="C2CDC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E59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545" y="2752825"/>
            <a:ext cx="2916454" cy="239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178100" y="284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solidFill>
                  <a:schemeClr val="lt1"/>
                </a:solidFill>
              </a:rPr>
              <a:t>Model Evaluation</a:t>
            </a:r>
            <a:r>
              <a:rPr lang="en-GB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78100" y="938725"/>
            <a:ext cx="8520600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GB" sz="1417">
                <a:solidFill>
                  <a:schemeClr val="lt1"/>
                </a:solidFill>
                <a:highlight>
                  <a:srgbClr val="224E59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Metrics Used:</a:t>
            </a:r>
            <a:endParaRPr sz="1417">
              <a:solidFill>
                <a:schemeClr val="lt1"/>
              </a:solidFill>
              <a:highlight>
                <a:srgbClr val="224E59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lvl="0" indent="-312261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318"/>
              <a:buChar char="●"/>
            </a:pPr>
            <a:r>
              <a:rPr lang="en-GB" sz="1317">
                <a:solidFill>
                  <a:schemeClr val="lt1"/>
                </a:solidFill>
                <a:highlight>
                  <a:srgbClr val="224E59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Accuracy: Measures the proportion of true results (both true positives and true negatives) among the total number of cases examined.</a:t>
            </a:r>
            <a:endParaRPr sz="1317">
              <a:solidFill>
                <a:schemeClr val="lt1"/>
              </a:solidFill>
              <a:highlight>
                <a:srgbClr val="224E59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lvl="0" indent="-31226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18"/>
              <a:buChar char="●"/>
            </a:pPr>
            <a:r>
              <a:rPr lang="en-GB" sz="1317">
                <a:solidFill>
                  <a:schemeClr val="lt1"/>
                </a:solidFill>
                <a:highlight>
                  <a:srgbClr val="224E59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Precision: Indicates the proportion of true positive results out of all the predicted positives.</a:t>
            </a:r>
            <a:endParaRPr sz="1317">
              <a:solidFill>
                <a:schemeClr val="lt1"/>
              </a:solidFill>
              <a:highlight>
                <a:srgbClr val="224E59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lvl="0" indent="-31226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18"/>
              <a:buChar char="●"/>
            </a:pPr>
            <a:r>
              <a:rPr lang="en-GB" sz="1317">
                <a:solidFill>
                  <a:schemeClr val="lt1"/>
                </a:solidFill>
                <a:highlight>
                  <a:srgbClr val="224E59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Recall: Reflects the proportion of true positive results out of all actual positives.</a:t>
            </a:r>
            <a:endParaRPr sz="1317">
              <a:solidFill>
                <a:schemeClr val="lt1"/>
              </a:solidFill>
              <a:highlight>
                <a:srgbClr val="224E59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lvl="0" indent="-31226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18"/>
              <a:buChar char="●"/>
            </a:pPr>
            <a:r>
              <a:rPr lang="en-GB" sz="1317">
                <a:solidFill>
                  <a:schemeClr val="lt1"/>
                </a:solidFill>
                <a:highlight>
                  <a:srgbClr val="224E59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F1-score: Harmonic mean of precision and recall, providing a balance between the two.</a:t>
            </a:r>
            <a:endParaRPr sz="1317">
              <a:solidFill>
                <a:schemeClr val="lt1"/>
              </a:solidFill>
              <a:highlight>
                <a:srgbClr val="224E59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lvl="0" indent="-31226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18"/>
              <a:buChar char="●"/>
            </a:pPr>
            <a:r>
              <a:rPr lang="en-GB" sz="1317">
                <a:solidFill>
                  <a:schemeClr val="lt1"/>
                </a:solidFill>
                <a:highlight>
                  <a:srgbClr val="224E59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ROC-AUC: Area under the Receiver Operating Characteristic curve, evaluating the trade-off between true positive rate and false positive rate.</a:t>
            </a:r>
            <a:endParaRPr sz="1317">
              <a:solidFill>
                <a:schemeClr val="lt1"/>
              </a:solidFill>
              <a:highlight>
                <a:srgbClr val="224E59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GB" sz="1417">
                <a:solidFill>
                  <a:schemeClr val="lt1"/>
                </a:solidFill>
                <a:highlight>
                  <a:srgbClr val="224E59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Results:</a:t>
            </a:r>
            <a:endParaRPr sz="1417">
              <a:solidFill>
                <a:schemeClr val="lt1"/>
              </a:solidFill>
              <a:highlight>
                <a:srgbClr val="224E59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lvl="0" indent="-312261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318"/>
              <a:buFont typeface="Comfortaa SemiBold"/>
              <a:buChar char="●"/>
            </a:pPr>
            <a:r>
              <a:rPr lang="en-GB">
                <a:solidFill>
                  <a:schemeClr val="lt1"/>
                </a:solidFill>
              </a:rPr>
              <a:t>Achieved high classification accuracy.</a:t>
            </a:r>
            <a:endParaRPr/>
          </a:p>
          <a:p>
            <a:pPr marL="457200" lvl="0" indent="-312261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318"/>
              <a:buFont typeface="Comfortaa SemiBold"/>
              <a:buChar char="●"/>
            </a:pPr>
            <a:r>
              <a:rPr lang="en-GB">
                <a:solidFill>
                  <a:schemeClr val="lt1"/>
                </a:solidFill>
              </a:rPr>
              <a:t>Detected multiple diseases with robust precision.</a:t>
            </a:r>
            <a:endParaRPr/>
          </a:p>
          <a:p>
            <a:pPr marL="457200" lvl="0" indent="-228568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318"/>
              <a:buFont typeface="Comfortaa SemiBold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5C74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 descr="Deploying Keras models using TensorFlow Serving and Flask | by Himanshu  Rawlani | TDS Archive | Med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3732" y="0"/>
            <a:ext cx="411226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204825" y="271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>
                <a:solidFill>
                  <a:schemeClr val="lt2"/>
                </a:solidFill>
                <a:latin typeface="Lexend"/>
                <a:ea typeface="Lexend"/>
                <a:cs typeface="Lexend"/>
                <a:sym typeface="Lexend"/>
              </a:rPr>
              <a:t>Tools and </a:t>
            </a:r>
            <a:r>
              <a:rPr lang="en-GB" b="1">
                <a:solidFill>
                  <a:schemeClr val="lt1"/>
                </a:solidFill>
              </a:rPr>
              <a:t>&amp; Platforms Used</a:t>
            </a:r>
            <a:r>
              <a:rPr lang="en-GB" b="1">
                <a:solidFill>
                  <a:schemeClr val="lt2"/>
                </a:solidFill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solidFill>
                <a:schemeClr val="lt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138000" y="1326075"/>
            <a:ext cx="6635400" cy="3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rgbClr val="F3F3F3"/>
                </a:solidFill>
                <a:highlight>
                  <a:srgbClr val="295C74"/>
                </a:highlight>
                <a:latin typeface="Comfortaa"/>
                <a:ea typeface="Comfortaa"/>
                <a:cs typeface="Comfortaa"/>
                <a:sym typeface="Comfortaa"/>
              </a:rPr>
              <a:t>  Tools:</a:t>
            </a:r>
            <a:endParaRPr sz="1500" b="1">
              <a:solidFill>
                <a:srgbClr val="F3F3F3"/>
              </a:solidFill>
              <a:highlight>
                <a:srgbClr val="295C74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highlight>
                  <a:srgbClr val="295C74"/>
                </a:highlight>
                <a:latin typeface="Arial"/>
                <a:ea typeface="Arial"/>
                <a:cs typeface="Arial"/>
                <a:sym typeface="Arial"/>
              </a:rPr>
              <a:t>TensorFlow / Keras</a:t>
            </a:r>
            <a:endParaRPr sz="1600">
              <a:solidFill>
                <a:schemeClr val="lt1"/>
              </a:solidFill>
              <a:highlight>
                <a:srgbClr val="295C7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highlight>
                  <a:srgbClr val="295C74"/>
                </a:highlight>
                <a:latin typeface="Arial"/>
                <a:ea typeface="Arial"/>
                <a:cs typeface="Arial"/>
                <a:sym typeface="Arial"/>
              </a:rPr>
              <a:t>Google Colab</a:t>
            </a:r>
            <a:endParaRPr sz="1600">
              <a:solidFill>
                <a:schemeClr val="lt1"/>
              </a:solidFill>
              <a:highlight>
                <a:srgbClr val="295C7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highlight>
                  <a:srgbClr val="295C74"/>
                </a:highlight>
                <a:latin typeface="Arial"/>
                <a:ea typeface="Arial"/>
                <a:cs typeface="Arial"/>
                <a:sym typeface="Arial"/>
              </a:rPr>
              <a:t>LabelImg / Roboflow (for annotation)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 sz="1600">
              <a:solidFill>
                <a:schemeClr val="lt1"/>
              </a:solidFill>
              <a:highlight>
                <a:srgbClr val="295C7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</a:pPr>
            <a:r>
              <a:rPr lang="en-GB">
                <a:solidFill>
                  <a:schemeClr val="lt1"/>
                </a:solidFill>
                <a:highlight>
                  <a:srgbClr val="295C74"/>
                </a:highlight>
              </a:rPr>
              <a:t>Deployment Platform</a:t>
            </a:r>
            <a:r>
              <a:rPr lang="en-GB" sz="1400">
                <a:highlight>
                  <a:srgbClr val="295C74"/>
                </a:highlight>
              </a:rPr>
              <a:t>:</a:t>
            </a:r>
            <a:r>
              <a:rPr lang="en-GB" sz="1400">
                <a:solidFill>
                  <a:srgbClr val="F3F3F3"/>
                </a:solidFill>
                <a:highlight>
                  <a:srgbClr val="295C74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:</a:t>
            </a:r>
            <a:endParaRPr sz="1400">
              <a:solidFill>
                <a:srgbClr val="F3F3F3"/>
              </a:solidFill>
              <a:highlight>
                <a:srgbClr val="295C74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Comfortaa SemiBold"/>
              <a:buChar char="○"/>
            </a:pPr>
            <a:r>
              <a:rPr lang="en-GB">
                <a:solidFill>
                  <a:srgbClr val="F3F3F3"/>
                </a:solidFill>
                <a:highlight>
                  <a:srgbClr val="295C74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S</a:t>
            </a:r>
            <a:r>
              <a:rPr lang="en-GB">
                <a:solidFill>
                  <a:schemeClr val="lt1"/>
                </a:solidFill>
                <a:highlight>
                  <a:srgbClr val="295C74"/>
                </a:highlight>
              </a:rPr>
              <a:t>treamlit / Flask / Google Sites</a:t>
            </a:r>
            <a:endParaRPr>
              <a:solidFill>
                <a:schemeClr val="lt1"/>
              </a:solidFill>
              <a:highlight>
                <a:srgbClr val="295C74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5969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</a:pPr>
            <a:endParaRPr>
              <a:solidFill>
                <a:srgbClr val="F3F3F3"/>
              </a:solidFill>
              <a:highlight>
                <a:srgbClr val="295C74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rgbClr val="F3F3F3"/>
              </a:solidFill>
              <a:highlight>
                <a:srgbClr val="295C74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164725" y="709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Model Impact</a:t>
            </a:r>
            <a:r>
              <a:rPr lang="en-GB" b="1"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106900" y="643650"/>
            <a:ext cx="6111300" cy="4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Problem Solving:</a:t>
            </a:r>
            <a:endParaRPr sz="14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600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-GB" sz="14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Early Detection:</a:t>
            </a:r>
            <a:endParaRPr sz="14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540000" lvl="1" indent="-3047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Char char="○"/>
            </a:pPr>
            <a:r>
              <a:rPr lang="en-GB" sz="1200"/>
              <a:t>Prevents large-scale crop loss</a:t>
            </a:r>
            <a:r>
              <a:rPr lang="en-GB" sz="12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.</a:t>
            </a:r>
            <a:endParaRPr sz="12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3600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-GB" sz="14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Non-Invasive and Efficient:</a:t>
            </a:r>
            <a:endParaRPr sz="14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540000" lvl="1" indent="-3047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Char char="○"/>
            </a:pPr>
            <a:r>
              <a:rPr lang="en-GB" sz="1200"/>
              <a:t>Reduces pesticide usage.</a:t>
            </a:r>
            <a:r>
              <a:rPr lang="en-GB" sz="12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.</a:t>
            </a:r>
            <a:endParaRPr sz="12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3600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-GB" sz="14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Scalable Solution:</a:t>
            </a:r>
            <a:endParaRPr sz="14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630000" lvl="1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 SemiBold"/>
              <a:buChar char="○"/>
            </a:pPr>
            <a:r>
              <a:rPr lang="en-GB" sz="12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.</a:t>
            </a:r>
            <a:endParaRPr sz="12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pic>
        <p:nvPicPr>
          <p:cNvPr id="118" name="Google Shape;118;p21" descr="Deep learning: Models, enterpris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9517" y="0"/>
            <a:ext cx="4244483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509</Words>
  <Application>Microsoft Office PowerPoint</Application>
  <PresentationFormat>On-screen Show (16:9)</PresentationFormat>
  <Paragraphs>94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Comfortaa</vt:lpstr>
      <vt:lpstr>Comfortaa SemiBold</vt:lpstr>
      <vt:lpstr>Lexend</vt:lpstr>
      <vt:lpstr>Lexend ExtraBold</vt:lpstr>
      <vt:lpstr>Simple Light</vt:lpstr>
      <vt:lpstr>Title:Groundnut Leaf Disease Classification using Deep Transfer Learning Subtitle:One step towards sustainable and precision agriculture Presented by: J.A.R.V.I.S. Group Members:   Jagabandhu Kundu  Satyajit Bhunia Pritam Bhattacharya Harekrishna Maity Daraknath Mahata College:Midnapore City College</vt:lpstr>
      <vt:lpstr>Introduction:</vt:lpstr>
      <vt:lpstr>Problem Statement:</vt:lpstr>
      <vt:lpstr>Sustainable Development Goal:</vt:lpstr>
      <vt:lpstr>Dataset Collection and Preprocessing:</vt:lpstr>
      <vt:lpstr>Deep Transfer Learning Model:</vt:lpstr>
      <vt:lpstr>Model Evaluation:</vt:lpstr>
      <vt:lpstr>Tools and &amp; Platforms Used:</vt:lpstr>
      <vt:lpstr>Model Impact:</vt:lpstr>
      <vt:lpstr>Why It Will Work:</vt:lpstr>
      <vt:lpstr>Results or Outcome:</vt:lpstr>
      <vt:lpstr>Deployed Model:</vt:lpstr>
      <vt:lpstr>Prediction Result of Model:</vt:lpstr>
      <vt:lpstr>Conclusion: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Title:Groundnut Leaf Disease Classification using Deep Transfer Learning Subtitle:One step towards sustainable and precision agriculture Presented by: J.A.R.V.I.S. Group Members:   Jagabandhu Kundu  Satyajit Bhunia Pritam Bhattacharya Harekrishna Maity Daraknath Mahata College:Midnapore City College</dc:title>
  <dc:creator>𝓗𝓪𝓻𝓮𝓴𝓻𝓲𝓼𝓱𝓷𝓪 𝓜𝓪𝓲𝓽𝔂 ....-ℍ𝕒𝕣𝕚....-</dc:creator>
  <cp:lastModifiedBy>Microsoft account</cp:lastModifiedBy>
  <cp:revision>1</cp:revision>
  <dcterms:modified xsi:type="dcterms:W3CDTF">2026-05-11T09:38:16Z</dcterms:modified>
</cp:coreProperties>
</file>